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3" r:id="rId2"/>
    <p:sldId id="276" r:id="rId3"/>
    <p:sldId id="279" r:id="rId4"/>
    <p:sldId id="270" r:id="rId5"/>
    <p:sldId id="281" r:id="rId6"/>
    <p:sldId id="263" r:id="rId7"/>
    <p:sldId id="286" r:id="rId8"/>
    <p:sldId id="287" r:id="rId9"/>
    <p:sldId id="274" r:id="rId10"/>
    <p:sldId id="265" r:id="rId11"/>
    <p:sldId id="284" r:id="rId12"/>
    <p:sldId id="285" r:id="rId13"/>
  </p:sldIdLst>
  <p:sldSz cx="9144000" cy="6858000" type="screen4x3"/>
  <p:notesSz cx="6858000" cy="9144000"/>
  <p:embeddedFontLst>
    <p:embeddedFont>
      <p:font typeface="Verdana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6600"/>
    <a:srgbClr val="990099"/>
    <a:srgbClr val="FF0066"/>
    <a:srgbClr val="000000"/>
    <a:srgbClr val="CC6600"/>
    <a:srgbClr val="FF0000"/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2768154-7B8C-4244-8630-3BDBB2A409E8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6D17257-562C-492E-AD57-94803DCD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0363293-7F56-43A7-BC57-C84FC3CCEED5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FB880DC-5A7D-48DA-A335-1EF17B26E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58F6D-4C6A-45C0-9A0F-9E66C373BB2F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4184-1A9D-4F82-A386-3AB5836A4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B5C6-B9E2-4B94-B1D7-37BDC7C0B521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2B1F-0301-4224-8961-1D3A93EED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276D4-5895-4D03-9AB8-4202A878184A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8D14-140B-428A-A968-1A6D887C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4461C-E66A-4270-9496-997C5A1E02C2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7D3E-A69A-4C25-9DEE-F792738CD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3400A-9D3E-417E-99CC-2937E12B6A4A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DE3D-0E15-4A69-8BD8-263A43293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20FA-72A5-4E18-AD66-06594B0098E1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4C5B-43DF-4624-9DF5-C2AB6FBA1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142C-0C8C-4D12-8A3A-571FF4D1F4CE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AF0A6-0B45-4F4F-94CC-2BCF92A4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B383-154A-4532-9555-FFA16EFE27FC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5E5B-CEF7-4394-844A-252D92B15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56C7-82DE-4E78-A836-EC726623D590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0CDE-A5A9-451D-A301-4570E8CBF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63B2-2659-4727-A159-408FA66BC3D8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29F1-146D-47DA-B15F-E4D8AE9B7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9DDB-903A-4BC5-BF8D-8D7B3BDD9C01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7A9F6-CF9D-4D26-B80F-86412286A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86DF-ADFC-4B79-A562-861D28BFF379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A734-E734-42C2-AC61-9D117FCA1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accent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27B62CF4-278C-4599-A830-DFD67BBE9268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TIEU HOC LONG TRI</a:t>
            </a:r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40DA05F-BBB1-4993-9186-4A021272E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>
    <p:circle/>
  </p:transition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S&#225;&#186;&#175;p%20&#196;&#8216;&#225;&#186;&#191;n%20t&#225;&#186;&#191;t%20r&#225;&#187;&#8220;i-L1.avi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hl=vi&amp;langpair=en%7Cvi&amp;rurl=translate.google.com.vn&amp;u=http://en.wikipedia.org/wiki/File:Volleyball_Sprungaufschlag.jpg&amp;usg=ALkJrhjCqA81tGRgoLszPOkGgXULsV1QJQ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124" name="Picture 3" descr="Picture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Picture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828800"/>
            <a:ext cx="358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1752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7391400" y="0"/>
            <a:ext cx="1752600" cy="1828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128" name="Picture 7" descr="Picture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0"/>
            <a:ext cx="1752600" cy="1828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130" name="Picture 9" descr="Picture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981200" y="22860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altLang="en-US" sz="3200"/>
          </a:p>
        </p:txBody>
      </p:sp>
      <p:pic>
        <p:nvPicPr>
          <p:cNvPr id="5132" name="Picture 11" descr="Hinh dong (2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1981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676400" y="23622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4000">
                <a:solidFill>
                  <a:srgbClr val="0000FF"/>
                </a:solidFill>
              </a:rPr>
              <a:t>BỐN   PHƯƠNG    TRỜI</a:t>
            </a:r>
          </a:p>
        </p:txBody>
      </p:sp>
      <p:pic>
        <p:nvPicPr>
          <p:cNvPr id="5134" name="Picture 13" descr="Hinh dong (2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8288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Sáº¯p Ä‘áº¿n táº¿t rá»“i-L1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8"/>
          <a:srcRect/>
          <a:stretch>
            <a:fillRect/>
          </a:stretch>
        </p:blipFill>
        <p:spPr>
          <a:xfrm>
            <a:off x="1676400" y="-20638"/>
            <a:ext cx="5715000" cy="1828801"/>
          </a:xfrm>
        </p:spPr>
      </p:pic>
      <p:pic>
        <p:nvPicPr>
          <p:cNvPr id="5136" name="Picture 15" descr="Picture1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641475" y="1731963"/>
            <a:ext cx="5794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6" descr="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0"/>
            <a:ext cx="167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7" descr="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67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70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5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0"/>
                  </p:tgtEl>
                </p:cond>
              </p:nextCondLst>
            </p:seq>
          </p:childTnLst>
        </p:cTn>
      </p:par>
    </p:tnLst>
    <p:bldLst>
      <p:bldP spid="45068" grpId="0"/>
      <p:bldP spid="45068" grpId="1"/>
      <p:bldP spid="4506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sp>
        <p:nvSpPr>
          <p:cNvPr id="12291" name="Rectangle 58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0" y="-304800"/>
            <a:ext cx="9601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defRPr/>
            </a:pPr>
            <a:endParaRPr lang="en-US" sz="2800" b="1" i="1" u="sng">
              <a:solidFill>
                <a:srgbClr val="99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chơi quay dây qua đầu, mỗi lần dây chạm đất thì nhảy lên cho dây luồn qua dưới chân.</a:t>
            </a:r>
          </a:p>
        </p:txBody>
      </p:sp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3505200" y="1828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nhảy dây</a:t>
            </a:r>
          </a:p>
        </p:txBody>
      </p:sp>
      <p:sp>
        <p:nvSpPr>
          <p:cNvPr id="12294" name="Rectangle 83"/>
          <p:cNvSpPr>
            <a:spLocks noChangeArrowheads="1"/>
          </p:cNvSpPr>
          <p:nvPr/>
        </p:nvSpPr>
        <p:spPr bwMode="auto">
          <a:xfrm>
            <a:off x="3124200" y="5715000"/>
            <a:ext cx="28956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4420" name="Picture 84" descr="nhay%20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3" grpId="0"/>
      <p:bldP spid="14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914400" y="0"/>
            <a:ext cx="9982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defRPr/>
            </a:pPr>
            <a:endParaRPr lang="en-US" sz="2800" b="1" i="1" u="sng">
              <a:solidFill>
                <a:srgbClr val="99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4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 nghệ thuật sân khấu biểu diễn bằng cách điều khiển các hình mẫu giống như người, vật.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514600" y="1447800"/>
            <a:ext cx="4038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defRPr/>
            </a:pPr>
            <a:endParaRPr lang="en-US" sz="3600" b="1" i="1" u="sng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000" b="1" i="1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múa rối</a:t>
            </a:r>
            <a:endParaRPr lang="en-US" sz="40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352800" y="6248400"/>
            <a:ext cx="2667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6090" name="Picture 10" descr="anh1(2)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732088"/>
            <a:ext cx="8763000" cy="412591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-304800" y="-381000"/>
            <a:ext cx="9601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defRPr/>
            </a:pPr>
            <a:endParaRPr lang="en-US" sz="2800" b="1" i="1" u="sng">
              <a:solidFill>
                <a:srgbClr val="99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Phát bóng sang phía đối thủ để mở đầu hiệp đấu hoặc lượt đấu.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-838200" y="16764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0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giao bóng</a:t>
            </a:r>
            <a:endParaRPr lang="en-US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3352800" y="6096000"/>
            <a:ext cx="2743200" cy="381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7114" name="Picture 10" descr="220px-Volleyball_Sprungaufschla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499" b="14999"/>
          <a:stretch>
            <a:fillRect/>
          </a:stretch>
        </p:blipFill>
        <p:spPr bwMode="auto">
          <a:xfrm>
            <a:off x="3048000" y="1676400"/>
            <a:ext cx="54102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6148" name="Picture 2" descr="SZ16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6000"/>
          </a:blip>
          <a:srcRect l="8594" t="2061" r="10156" b="5154"/>
          <a:stretch>
            <a:fillRect/>
          </a:stretch>
        </p:blipFill>
        <p:spPr>
          <a:xfrm>
            <a:off x="76200" y="0"/>
            <a:ext cx="9144000" cy="6858000"/>
          </a:xfrm>
          <a:solidFill>
            <a:srgbClr val="FF0066"/>
          </a:solidFill>
        </p:spPr>
      </p:pic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60198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81000" y="2209800"/>
            <a:ext cx="8686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1/ Tìm tên đồ chơi chứa tiếng bắt </a:t>
            </a:r>
          </a:p>
          <a:p>
            <a:pPr algn="l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đầu bằng ch/ tr. 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81000" y="3886200"/>
            <a:ext cx="7924800" cy="120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>
                <a:solidFill>
                  <a:srgbClr val="3333CC"/>
                </a:solidFill>
              </a:rPr>
              <a:t>2/ Tìm tên trò chơi chứa tiếng có thanh hỏi hoặc thanh ngã.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286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000000"/>
                </a:solidFill>
              </a:rPr>
              <a:t>B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  <p:bldP spid="31762" grpId="0" animBg="1"/>
      <p:bldP spid="317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pic>
        <p:nvPicPr>
          <p:cNvPr id="7171" name="Picture 2" descr="SZ16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18000"/>
          </a:blip>
          <a:srcRect l="8594" t="2061" r="10156" b="5154"/>
          <a:stretch>
            <a:fillRect/>
          </a:stretch>
        </p:blipFill>
        <p:spPr>
          <a:xfrm>
            <a:off x="0" y="0"/>
            <a:ext cx="9144000" cy="7239000"/>
          </a:xfrm>
          <a:solidFill>
            <a:srgbClr val="FF0066"/>
          </a:solidFill>
        </p:spPr>
      </p:pic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60198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NHẬN XÉT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pic>
        <p:nvPicPr>
          <p:cNvPr id="1028" name="Picture 2" descr="an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14600" y="1752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 : Chính t</a:t>
            </a:r>
            <a:r>
              <a:rPr lang="en-US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ả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447800" y="4191000"/>
            <a:ext cx="571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</a:t>
            </a:r>
            <a:r>
              <a:rPr lang="en-US" sz="6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Bài: 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Kéo co</a:t>
            </a: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1295400" y="26670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6600FF"/>
                </a:solidFill>
              </a:rPr>
              <a:t>Bài mới:</a:t>
            </a: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609600" y="2682875"/>
          <a:ext cx="762000" cy="490538"/>
        </p:xfrm>
        <a:graphic>
          <a:graphicData uri="http://schemas.openxmlformats.org/presentationml/2006/ole">
            <p:oleObj spid="_x0000_s1026" name="Clip" r:id="rId4" imgW="4006850" imgH="2857500" progId="MS_ClipArt_Gallery.2">
              <p:embed/>
            </p:oleObj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52400" y="488950"/>
            <a:ext cx="8991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</a:rPr>
              <a:t>	</a:t>
            </a:r>
            <a:r>
              <a:rPr lang="en-US" altLang="en-US" sz="3200">
                <a:solidFill>
                  <a:srgbClr val="000000"/>
                </a:solidFill>
              </a:rPr>
              <a:t>Hội làng Hữu Trấp thuộc huyện Quế Võ, tỉnh Bắc Ninh th</a:t>
            </a:r>
            <a:r>
              <a:rPr lang="vi-VN" altLang="en-US" sz="3200">
                <a:solidFill>
                  <a:srgbClr val="000000"/>
                </a:solidFill>
              </a:rPr>
              <a:t>ư</a:t>
            </a:r>
            <a:r>
              <a:rPr lang="en-US" altLang="en-US" sz="3200">
                <a:solidFill>
                  <a:srgbClr val="000000"/>
                </a:solidFill>
              </a:rPr>
              <a:t>ờng tổ chức thi kéo co giữa nam và nữ. Có n</a:t>
            </a:r>
            <a:r>
              <a:rPr lang="vi-VN" altLang="en-US" sz="3200">
                <a:solidFill>
                  <a:srgbClr val="000000"/>
                </a:solidFill>
              </a:rPr>
              <a:t>ă</a:t>
            </a:r>
            <a:r>
              <a:rPr lang="en-US" altLang="en-US" sz="3200">
                <a:solidFill>
                  <a:srgbClr val="000000"/>
                </a:solidFill>
              </a:rPr>
              <a:t>m bên nam thắng, có n</a:t>
            </a:r>
            <a:r>
              <a:rPr lang="vi-VN" altLang="en-US" sz="3200">
                <a:solidFill>
                  <a:srgbClr val="000000"/>
                </a:solidFill>
              </a:rPr>
              <a:t>ă</a:t>
            </a:r>
            <a:r>
              <a:rPr lang="en-US" altLang="en-US" sz="3200">
                <a:solidFill>
                  <a:srgbClr val="000000"/>
                </a:solidFill>
              </a:rPr>
              <a:t>m bên nữ thắng. Nh</a:t>
            </a:r>
            <a:r>
              <a:rPr lang="vi-VN" altLang="en-US" sz="3200">
                <a:solidFill>
                  <a:srgbClr val="000000"/>
                </a:solidFill>
              </a:rPr>
              <a:t>ư</a:t>
            </a:r>
            <a:r>
              <a:rPr lang="en-US" altLang="en-US" sz="3200">
                <a:solidFill>
                  <a:srgbClr val="000000"/>
                </a:solidFill>
              </a:rPr>
              <a:t>ng dù bên nào thắng thì cuộc thi cũng rất là vui. Vui ở sự ganh </a:t>
            </a:r>
            <a:r>
              <a:rPr lang="vi-VN" altLang="en-US" sz="3200">
                <a:solidFill>
                  <a:srgbClr val="000000"/>
                </a:solidFill>
              </a:rPr>
              <a:t>đ</a:t>
            </a:r>
            <a:r>
              <a:rPr lang="en-US" altLang="en-US" sz="3200">
                <a:solidFill>
                  <a:srgbClr val="000000"/>
                </a:solidFill>
              </a:rPr>
              <a:t>ua, vui ở những tiếng hò reo khuyến khích của ng</a:t>
            </a:r>
            <a:r>
              <a:rPr lang="vi-VN" altLang="en-US" sz="3200">
                <a:solidFill>
                  <a:srgbClr val="000000"/>
                </a:solidFill>
              </a:rPr>
              <a:t>ư</a:t>
            </a:r>
            <a:r>
              <a:rPr lang="en-US" altLang="en-US" sz="3200">
                <a:solidFill>
                  <a:srgbClr val="000000"/>
                </a:solidFill>
              </a:rPr>
              <a:t>ời xem hội.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81000" y="3429000"/>
            <a:ext cx="8763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3200">
                <a:solidFill>
                  <a:srgbClr val="000000"/>
                </a:solidFill>
              </a:rPr>
              <a:t>     Làng Tích S</a:t>
            </a:r>
            <a:r>
              <a:rPr lang="vi-VN" altLang="en-US" sz="3200">
                <a:solidFill>
                  <a:srgbClr val="000000"/>
                </a:solidFill>
              </a:rPr>
              <a:t>ơ</a:t>
            </a:r>
            <a:r>
              <a:rPr lang="en-US" altLang="en-US" sz="3200">
                <a:solidFill>
                  <a:srgbClr val="000000"/>
                </a:solidFill>
              </a:rPr>
              <a:t>n thuộc thị xã Vĩnh Yên, tỉnh </a:t>
            </a:r>
          </a:p>
          <a:p>
            <a:pPr algn="l"/>
            <a:r>
              <a:rPr lang="en-US" altLang="en-US" sz="3200">
                <a:solidFill>
                  <a:srgbClr val="000000"/>
                </a:solidFill>
              </a:rPr>
              <a:t>Vĩnh Phúc lại có tục thi kéo co giữa trai tráng hai giáp trong làng. Số ng</a:t>
            </a:r>
            <a:r>
              <a:rPr lang="vi-VN" altLang="en-US" sz="3200">
                <a:solidFill>
                  <a:srgbClr val="000000"/>
                </a:solidFill>
              </a:rPr>
              <a:t>ư</a:t>
            </a:r>
            <a:r>
              <a:rPr lang="en-US" altLang="en-US" sz="3200">
                <a:solidFill>
                  <a:srgbClr val="000000"/>
                </a:solidFill>
              </a:rPr>
              <a:t>ời của mỗi bên không hạn chế. Nhiều khi, có giáp thua keo </a:t>
            </a:r>
            <a:r>
              <a:rPr lang="vi-VN" altLang="en-US" sz="3200">
                <a:solidFill>
                  <a:srgbClr val="000000"/>
                </a:solidFill>
              </a:rPr>
              <a:t>đ</a:t>
            </a:r>
            <a:r>
              <a:rPr lang="en-US" altLang="en-US" sz="3200">
                <a:solidFill>
                  <a:srgbClr val="000000"/>
                </a:solidFill>
              </a:rPr>
              <a:t>ầu, tới keo thứ hai, </a:t>
            </a:r>
            <a:r>
              <a:rPr lang="vi-VN" altLang="en-US" sz="3200">
                <a:solidFill>
                  <a:srgbClr val="000000"/>
                </a:solidFill>
              </a:rPr>
              <a:t>đ</a:t>
            </a:r>
            <a:r>
              <a:rPr lang="en-US" altLang="en-US" sz="3200">
                <a:solidFill>
                  <a:srgbClr val="000000"/>
                </a:solidFill>
              </a:rPr>
              <a:t>àn ông trong giáp kéo </a:t>
            </a:r>
            <a:r>
              <a:rPr lang="vi-VN" altLang="en-US" sz="3200">
                <a:solidFill>
                  <a:srgbClr val="000000"/>
                </a:solidFill>
              </a:rPr>
              <a:t>đ</a:t>
            </a:r>
            <a:r>
              <a:rPr lang="en-US" altLang="en-US" sz="3200">
                <a:solidFill>
                  <a:srgbClr val="000000"/>
                </a:solidFill>
              </a:rPr>
              <a:t>ến </a:t>
            </a:r>
            <a:r>
              <a:rPr lang="vi-VN" altLang="en-US" sz="3200">
                <a:solidFill>
                  <a:srgbClr val="000000"/>
                </a:solidFill>
              </a:rPr>
              <a:t>đ</a:t>
            </a:r>
            <a:r>
              <a:rPr lang="en-US" altLang="en-US" sz="3200">
                <a:solidFill>
                  <a:srgbClr val="000000"/>
                </a:solidFill>
              </a:rPr>
              <a:t>ông h</a:t>
            </a:r>
            <a:r>
              <a:rPr lang="vi-VN" altLang="en-US" sz="3200">
                <a:solidFill>
                  <a:srgbClr val="000000"/>
                </a:solidFill>
              </a:rPr>
              <a:t>ơ</a:t>
            </a:r>
            <a:r>
              <a:rPr lang="en-US" altLang="en-US" sz="3200">
                <a:solidFill>
                  <a:srgbClr val="000000"/>
                </a:solidFill>
              </a:rPr>
              <a:t>n, thế là chuyển bại thành thắng. </a:t>
            </a:r>
          </a:p>
          <a:p>
            <a:r>
              <a:rPr lang="en-US" altLang="en-US" sz="3200">
                <a:solidFill>
                  <a:srgbClr val="000000"/>
                </a:solidFill>
              </a:rPr>
              <a:t>                                            </a:t>
            </a: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</a:rPr>
              <a:t>Theo Toan Ánh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3657600" y="63246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2362200" y="6032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</a:t>
            </a: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Bài: </a:t>
            </a:r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Kéo co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2819400" y="1066800"/>
            <a:ext cx="1600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6705600" y="990600"/>
            <a:ext cx="1295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304800" y="1524000"/>
            <a:ext cx="1600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533400" y="4495800"/>
            <a:ext cx="1600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5638800" y="3962400"/>
            <a:ext cx="1600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1981200" y="3962400"/>
            <a:ext cx="144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V="1">
            <a:off x="2514600" y="2971800"/>
            <a:ext cx="1447800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V="1">
            <a:off x="6629400" y="4495800"/>
            <a:ext cx="1447800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V="1">
            <a:off x="228600" y="3429000"/>
            <a:ext cx="2209800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V="1">
            <a:off x="533400" y="4953000"/>
            <a:ext cx="609600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9" name="Picture 25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6081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8" grpId="0"/>
      <p:bldP spid="43020" grpId="0"/>
      <p:bldP spid="43021" grpId="0" animBg="1"/>
      <p:bldP spid="43023" grpId="0" animBg="1"/>
      <p:bldP spid="43024" grpId="0" animBg="1"/>
      <p:bldP spid="43025" grpId="0" animBg="1"/>
      <p:bldP spid="43026" grpId="0" animBg="1"/>
      <p:bldP spid="43027" grpId="0" animBg="1"/>
      <p:bldP spid="43029" grpId="0" animBg="1"/>
      <p:bldP spid="43030" grpId="0" animBg="1"/>
      <p:bldP spid="43031" grpId="0" animBg="1"/>
      <p:bldP spid="430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u="sng">
                <a:solidFill>
                  <a:srgbClr val="6600FF"/>
                </a:solidFill>
              </a:rPr>
              <a:t>Bài mới: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208338" y="3478213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32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052888" y="3484563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32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8260" name="Rectangle 68"/>
          <p:cNvSpPr>
            <a:spLocks noChangeArrowheads="1"/>
          </p:cNvSpPr>
          <p:nvPr/>
        </p:nvSpPr>
        <p:spPr bwMode="auto">
          <a:xfrm>
            <a:off x="2819400" y="990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 : Chính tả</a:t>
            </a:r>
          </a:p>
        </p:txBody>
      </p:sp>
      <p:sp>
        <p:nvSpPr>
          <p:cNvPr id="8261" name="Rectangle 69"/>
          <p:cNvSpPr>
            <a:spLocks noChangeArrowheads="1"/>
          </p:cNvSpPr>
          <p:nvPr/>
        </p:nvSpPr>
        <p:spPr bwMode="auto">
          <a:xfrm>
            <a:off x="2667000" y="1600200"/>
            <a:ext cx="4191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</a:t>
            </a:r>
            <a:r>
              <a:rPr 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Bài: </a:t>
            </a:r>
            <a:r>
              <a:rPr 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Kéo co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khó:</a:t>
            </a:r>
          </a:p>
        </p:txBody>
      </p:sp>
      <p:sp>
        <p:nvSpPr>
          <p:cNvPr id="8262" name="Rectangle 70"/>
          <p:cNvSpPr>
            <a:spLocks noChangeArrowheads="1"/>
          </p:cNvSpPr>
          <p:nvPr/>
        </p:nvSpPr>
        <p:spPr bwMode="auto">
          <a:xfrm>
            <a:off x="3429000" y="3276600"/>
            <a:ext cx="25987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sz="3200">
                <a:solidFill>
                  <a:srgbClr val="000000"/>
                </a:solidFill>
              </a:rPr>
              <a:t>ganh đua</a:t>
            </a:r>
          </a:p>
          <a:p>
            <a:pPr algn="l"/>
            <a:r>
              <a:rPr lang="en-US" altLang="en-US" sz="3200">
                <a:solidFill>
                  <a:srgbClr val="000000"/>
                </a:solidFill>
              </a:rPr>
              <a:t>khuyến khích</a:t>
            </a:r>
          </a:p>
          <a:p>
            <a:pPr algn="l"/>
            <a:r>
              <a:rPr lang="en-US" altLang="en-US" sz="3200">
                <a:solidFill>
                  <a:srgbClr val="000000"/>
                </a:solidFill>
              </a:rPr>
              <a:t>trai tráng</a:t>
            </a:r>
          </a:p>
          <a:p>
            <a:pPr algn="l"/>
            <a:r>
              <a:rPr lang="en-US" altLang="en-US" sz="3200">
                <a:solidFill>
                  <a:srgbClr val="000000"/>
                </a:solidFill>
              </a:rPr>
              <a:t> giáp</a:t>
            </a:r>
          </a:p>
          <a:p>
            <a:pPr algn="l"/>
            <a:endParaRPr lang="en-US" altLang="en-US" sz="3200">
              <a:solidFill>
                <a:srgbClr val="000000"/>
              </a:solidFill>
            </a:endParaRPr>
          </a:p>
          <a:p>
            <a:pPr algn="l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 flipV="1">
            <a:off x="5334000" y="4267200"/>
            <a:ext cx="609600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 flipV="1">
            <a:off x="4495800" y="4800600"/>
            <a:ext cx="609600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 flipV="1">
            <a:off x="3429000" y="3810000"/>
            <a:ext cx="457200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6" name="Line 74"/>
          <p:cNvSpPr>
            <a:spLocks noChangeShapeType="1"/>
          </p:cNvSpPr>
          <p:nvPr/>
        </p:nvSpPr>
        <p:spPr bwMode="auto">
          <a:xfrm flipV="1">
            <a:off x="3581400" y="5257800"/>
            <a:ext cx="381000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9" name="Rectangle 77"/>
          <p:cNvSpPr>
            <a:spLocks noChangeArrowheads="1"/>
          </p:cNvSpPr>
          <p:nvPr/>
        </p:nvSpPr>
        <p:spPr bwMode="auto">
          <a:xfrm>
            <a:off x="381000" y="2209800"/>
            <a:ext cx="5334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9230" name="Picture 79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-381000"/>
            <a:ext cx="16081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80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81000"/>
            <a:ext cx="16081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82" descr="pretty_flower_purple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334000"/>
            <a:ext cx="152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3" descr="pretty_flower_purple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715000"/>
            <a:ext cx="152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84" descr="pretty_flower_purple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791200"/>
            <a:ext cx="152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2" grpId="0"/>
      <p:bldP spid="8263" grpId="0" animBg="1"/>
      <p:bldP spid="8263" grpId="1" animBg="1"/>
      <p:bldP spid="8264" grpId="0" animBg="1"/>
      <p:bldP spid="8264" grpId="1" animBg="1"/>
      <p:bldP spid="8265" grpId="0" animBg="1"/>
      <p:bldP spid="8265" grpId="1" animBg="1"/>
      <p:bldP spid="8266" grpId="0" animBg="1"/>
      <p:bldP spid="8266" grpId="1" animBg="1"/>
      <p:bldP spid="8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200" smtClean="0">
                <a:latin typeface="Arial" charset="0"/>
              </a:rPr>
              <a:t>TIEU HOC LONG TRI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Hội làng Hữu Trấp thuộc huyện Quế Võ, tỉnh Bắc Ninh th</a:t>
            </a:r>
            <a:r>
              <a:rPr lang="vi-VN" altLang="en-US" sz="2800">
                <a:solidFill>
                  <a:srgbClr val="000000"/>
                </a:solidFill>
              </a:rPr>
              <a:t>ư</a:t>
            </a:r>
            <a:r>
              <a:rPr lang="en-US" altLang="en-US" sz="2800">
                <a:solidFill>
                  <a:srgbClr val="000000"/>
                </a:solidFill>
              </a:rPr>
              <a:t>ờng tổ chức thi kéo co giữa nam và nữ. Có n</a:t>
            </a:r>
            <a:r>
              <a:rPr lang="vi-VN" altLang="en-US" sz="2800">
                <a:solidFill>
                  <a:srgbClr val="000000"/>
                </a:solidFill>
              </a:rPr>
              <a:t>ă</a:t>
            </a:r>
            <a:r>
              <a:rPr lang="en-US" altLang="en-US" sz="2800">
                <a:solidFill>
                  <a:srgbClr val="000000"/>
                </a:solidFill>
              </a:rPr>
              <a:t>m bên nam thắng, có n</a:t>
            </a:r>
            <a:r>
              <a:rPr lang="vi-VN" altLang="en-US" sz="2800">
                <a:solidFill>
                  <a:srgbClr val="000000"/>
                </a:solidFill>
              </a:rPr>
              <a:t>ă</a:t>
            </a:r>
            <a:r>
              <a:rPr lang="en-US" altLang="en-US" sz="2800">
                <a:solidFill>
                  <a:srgbClr val="000000"/>
                </a:solidFill>
              </a:rPr>
              <a:t>m bên nữ thắng. Nh</a:t>
            </a:r>
            <a:r>
              <a:rPr lang="vi-VN" altLang="en-US" sz="2800">
                <a:solidFill>
                  <a:srgbClr val="000000"/>
                </a:solidFill>
              </a:rPr>
              <a:t>ư</a:t>
            </a:r>
            <a:r>
              <a:rPr lang="en-US" altLang="en-US" sz="2800">
                <a:solidFill>
                  <a:srgbClr val="000000"/>
                </a:solidFill>
              </a:rPr>
              <a:t>ng dù bên nào thắng thì cuộc thi cũng rất là vui. Vui ở sự ganh </a:t>
            </a:r>
            <a:r>
              <a:rPr lang="vi-VN" altLang="en-US" sz="2800">
                <a:solidFill>
                  <a:srgbClr val="000000"/>
                </a:solidFill>
              </a:rPr>
              <a:t>đ</a:t>
            </a:r>
            <a:r>
              <a:rPr lang="en-US" altLang="en-US" sz="2800">
                <a:solidFill>
                  <a:srgbClr val="000000"/>
                </a:solidFill>
              </a:rPr>
              <a:t>ua, vui ở những tiếng hò reo khuyến khích của ng</a:t>
            </a:r>
            <a:r>
              <a:rPr lang="vi-VN" altLang="en-US" sz="2800">
                <a:solidFill>
                  <a:srgbClr val="000000"/>
                </a:solidFill>
              </a:rPr>
              <a:t>ư</a:t>
            </a:r>
            <a:r>
              <a:rPr lang="en-US" altLang="en-US" sz="2800">
                <a:solidFill>
                  <a:srgbClr val="000000"/>
                </a:solidFill>
              </a:rPr>
              <a:t>ời xem hội.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1000" y="3354388"/>
            <a:ext cx="8763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800">
                <a:solidFill>
                  <a:srgbClr val="000000"/>
                </a:solidFill>
              </a:rPr>
              <a:t>     Làng Tích S</a:t>
            </a:r>
            <a:r>
              <a:rPr lang="vi-VN" altLang="en-US" sz="2800">
                <a:solidFill>
                  <a:srgbClr val="000000"/>
                </a:solidFill>
              </a:rPr>
              <a:t>ơ</a:t>
            </a:r>
            <a:r>
              <a:rPr lang="en-US" altLang="en-US" sz="2800">
                <a:solidFill>
                  <a:srgbClr val="000000"/>
                </a:solidFill>
              </a:rPr>
              <a:t>n thuộc thị xã Vĩnh Yên, tỉnh </a:t>
            </a:r>
          </a:p>
          <a:p>
            <a:pPr algn="l"/>
            <a:r>
              <a:rPr lang="en-US" altLang="en-US" sz="2800">
                <a:solidFill>
                  <a:srgbClr val="000000"/>
                </a:solidFill>
              </a:rPr>
              <a:t>Vĩnh Phúc lại có tục thi kéo co giữa trai tráng hai giáp trong làng. Số ng</a:t>
            </a:r>
            <a:r>
              <a:rPr lang="vi-VN" altLang="en-US" sz="2800">
                <a:solidFill>
                  <a:srgbClr val="000000"/>
                </a:solidFill>
              </a:rPr>
              <a:t>ư</a:t>
            </a:r>
            <a:r>
              <a:rPr lang="en-US" altLang="en-US" sz="2800">
                <a:solidFill>
                  <a:srgbClr val="000000"/>
                </a:solidFill>
              </a:rPr>
              <a:t>ời của mỗi bên không hạn chế. Nhiều khi, có giáp thua keo </a:t>
            </a:r>
            <a:r>
              <a:rPr lang="vi-VN" altLang="en-US" sz="2800">
                <a:solidFill>
                  <a:srgbClr val="000000"/>
                </a:solidFill>
              </a:rPr>
              <a:t>đ</a:t>
            </a:r>
            <a:r>
              <a:rPr lang="en-US" altLang="en-US" sz="2800">
                <a:solidFill>
                  <a:srgbClr val="000000"/>
                </a:solidFill>
              </a:rPr>
              <a:t>ầu, tới keo thứ hai, </a:t>
            </a:r>
            <a:r>
              <a:rPr lang="vi-VN" altLang="en-US" sz="2800">
                <a:solidFill>
                  <a:srgbClr val="000000"/>
                </a:solidFill>
              </a:rPr>
              <a:t>đ</a:t>
            </a:r>
            <a:r>
              <a:rPr lang="en-US" altLang="en-US" sz="2800">
                <a:solidFill>
                  <a:srgbClr val="000000"/>
                </a:solidFill>
              </a:rPr>
              <a:t>àn ông trong giáp kéo </a:t>
            </a:r>
            <a:r>
              <a:rPr lang="vi-VN" altLang="en-US" sz="2800">
                <a:solidFill>
                  <a:srgbClr val="000000"/>
                </a:solidFill>
              </a:rPr>
              <a:t>đ</a:t>
            </a:r>
            <a:r>
              <a:rPr lang="en-US" altLang="en-US" sz="2800">
                <a:solidFill>
                  <a:srgbClr val="000000"/>
                </a:solidFill>
              </a:rPr>
              <a:t>ến </a:t>
            </a:r>
            <a:r>
              <a:rPr lang="vi-VN" altLang="en-US" sz="2800">
                <a:solidFill>
                  <a:srgbClr val="000000"/>
                </a:solidFill>
              </a:rPr>
              <a:t>đ</a:t>
            </a:r>
            <a:r>
              <a:rPr lang="en-US" altLang="en-US" sz="2800">
                <a:solidFill>
                  <a:srgbClr val="000000"/>
                </a:solidFill>
              </a:rPr>
              <a:t>ông h</a:t>
            </a:r>
            <a:r>
              <a:rPr lang="vi-VN" altLang="en-US" sz="2800">
                <a:solidFill>
                  <a:srgbClr val="000000"/>
                </a:solidFill>
              </a:rPr>
              <a:t>ơ</a:t>
            </a:r>
            <a:r>
              <a:rPr lang="en-US" altLang="en-US" sz="2800">
                <a:solidFill>
                  <a:srgbClr val="000000"/>
                </a:solidFill>
              </a:rPr>
              <a:t>n, thế là chuyển bại thành thắng. </a:t>
            </a:r>
          </a:p>
          <a:p>
            <a:r>
              <a:rPr lang="en-US" altLang="en-US" sz="2800">
                <a:solidFill>
                  <a:srgbClr val="000000"/>
                </a:solidFill>
              </a:rPr>
              <a:t>                                           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Theo Toan Ánh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657600" y="63246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362200" y="76200"/>
            <a:ext cx="419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kéo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co</a:t>
            </a:r>
          </a:p>
          <a:p>
            <a:pPr algn="l"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0247" name="Picture 17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6081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200" smtClean="0">
                <a:latin typeface="Arial" charset="0"/>
              </a:rPr>
              <a:t>TIEU HOC LONG TRI</a:t>
            </a:r>
          </a:p>
        </p:txBody>
      </p:sp>
      <p:sp>
        <p:nvSpPr>
          <p:cNvPr id="2060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u="sng">
                <a:solidFill>
                  <a:srgbClr val="6600FF"/>
                </a:solidFill>
              </a:rPr>
              <a:t>Bài mới: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08338" y="347821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052888" y="34845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2063" name="Group 6"/>
          <p:cNvGrpSpPr>
            <a:grpSpLocks/>
          </p:cNvGrpSpPr>
          <p:nvPr/>
        </p:nvGrpSpPr>
        <p:grpSpPr bwMode="auto">
          <a:xfrm>
            <a:off x="0" y="5715000"/>
            <a:ext cx="9144000" cy="1143000"/>
            <a:chOff x="0" y="3600"/>
            <a:chExt cx="5360" cy="720"/>
          </a:xfrm>
        </p:grpSpPr>
        <p:graphicFrame>
          <p:nvGraphicFramePr>
            <p:cNvPr id="2050" name="Object 7"/>
            <p:cNvGraphicFramePr>
              <a:graphicFrameLocks noChangeAspect="1"/>
            </p:cNvGraphicFramePr>
            <p:nvPr/>
          </p:nvGraphicFramePr>
          <p:xfrm>
            <a:off x="2448" y="3648"/>
            <a:ext cx="1087" cy="672"/>
          </p:xfrm>
          <a:graphic>
            <a:graphicData uri="http://schemas.openxmlformats.org/presentationml/2006/ole">
              <p:oleObj spid="_x0000_s2050" name="Clip" r:id="rId3" imgW="1060704" imgH="1335024" progId="MS_ClipArt_Gallery.2">
                <p:embed/>
              </p:oleObj>
            </a:graphicData>
          </a:graphic>
        </p:graphicFrame>
        <p:graphicFrame>
          <p:nvGraphicFramePr>
            <p:cNvPr id="2051" name="Object 8"/>
            <p:cNvGraphicFramePr>
              <a:graphicFrameLocks noChangeAspect="1"/>
            </p:cNvGraphicFramePr>
            <p:nvPr/>
          </p:nvGraphicFramePr>
          <p:xfrm>
            <a:off x="3024" y="3648"/>
            <a:ext cx="1087" cy="672"/>
          </p:xfrm>
          <a:graphic>
            <a:graphicData uri="http://schemas.openxmlformats.org/presentationml/2006/ole">
              <p:oleObj spid="_x0000_s2051" name="Clip" r:id="rId4" imgW="1060704" imgH="1335024" progId="MS_ClipArt_Gallery.2">
                <p:embed/>
              </p:oleObj>
            </a:graphicData>
          </a:graphic>
        </p:graphicFrame>
        <p:graphicFrame>
          <p:nvGraphicFramePr>
            <p:cNvPr id="2052" name="Object 9"/>
            <p:cNvGraphicFramePr>
              <a:graphicFrameLocks noChangeAspect="1"/>
            </p:cNvGraphicFramePr>
            <p:nvPr/>
          </p:nvGraphicFramePr>
          <p:xfrm>
            <a:off x="3648" y="3600"/>
            <a:ext cx="1088" cy="720"/>
          </p:xfrm>
          <a:graphic>
            <a:graphicData uri="http://schemas.openxmlformats.org/presentationml/2006/ole">
              <p:oleObj spid="_x0000_s2052" name="Clip" r:id="rId5" imgW="1060704" imgH="1335024" progId="MS_ClipArt_Gallery.2">
                <p:embed/>
              </p:oleObj>
            </a:graphicData>
          </a:graphic>
        </p:graphicFrame>
        <p:graphicFrame>
          <p:nvGraphicFramePr>
            <p:cNvPr id="2053" name="Object 10"/>
            <p:cNvGraphicFramePr>
              <a:graphicFrameLocks noChangeAspect="1"/>
            </p:cNvGraphicFramePr>
            <p:nvPr/>
          </p:nvGraphicFramePr>
          <p:xfrm>
            <a:off x="4272" y="3648"/>
            <a:ext cx="1088" cy="672"/>
          </p:xfrm>
          <a:graphic>
            <a:graphicData uri="http://schemas.openxmlformats.org/presentationml/2006/ole">
              <p:oleObj spid="_x0000_s2053" name="Clip" r:id="rId6" imgW="1060704" imgH="1335024" progId="MS_ClipArt_Gallery.2">
                <p:embed/>
              </p:oleObj>
            </a:graphicData>
          </a:graphic>
        </p:graphicFrame>
        <p:graphicFrame>
          <p:nvGraphicFramePr>
            <p:cNvPr id="2054" name="Object 11"/>
            <p:cNvGraphicFramePr>
              <a:graphicFrameLocks noChangeAspect="1"/>
            </p:cNvGraphicFramePr>
            <p:nvPr/>
          </p:nvGraphicFramePr>
          <p:xfrm>
            <a:off x="912" y="3696"/>
            <a:ext cx="915" cy="624"/>
          </p:xfrm>
          <a:graphic>
            <a:graphicData uri="http://schemas.openxmlformats.org/presentationml/2006/ole">
              <p:oleObj spid="_x0000_s2054" name="Clip" r:id="rId7" imgW="1060704" imgH="1335024" progId="MS_ClipArt_Gallery.2">
                <p:embed/>
              </p:oleObj>
            </a:graphicData>
          </a:graphic>
        </p:graphicFrame>
        <p:graphicFrame>
          <p:nvGraphicFramePr>
            <p:cNvPr id="2055" name="Object 12"/>
            <p:cNvGraphicFramePr>
              <a:graphicFrameLocks noChangeAspect="1"/>
            </p:cNvGraphicFramePr>
            <p:nvPr/>
          </p:nvGraphicFramePr>
          <p:xfrm>
            <a:off x="1440" y="3600"/>
            <a:ext cx="915" cy="720"/>
          </p:xfrm>
          <a:graphic>
            <a:graphicData uri="http://schemas.openxmlformats.org/presentationml/2006/ole">
              <p:oleObj spid="_x0000_s2055" name="Clip" r:id="rId8" imgW="1060704" imgH="1335024" progId="MS_ClipArt_Gallery.2">
                <p:embed/>
              </p:oleObj>
            </a:graphicData>
          </a:graphic>
        </p:graphicFrame>
        <p:graphicFrame>
          <p:nvGraphicFramePr>
            <p:cNvPr id="2056" name="Object 13"/>
            <p:cNvGraphicFramePr>
              <a:graphicFrameLocks noChangeAspect="1"/>
            </p:cNvGraphicFramePr>
            <p:nvPr/>
          </p:nvGraphicFramePr>
          <p:xfrm>
            <a:off x="1968" y="3648"/>
            <a:ext cx="915" cy="672"/>
          </p:xfrm>
          <a:graphic>
            <a:graphicData uri="http://schemas.openxmlformats.org/presentationml/2006/ole">
              <p:oleObj spid="_x0000_s2056" name="Clip" r:id="rId9" imgW="1060704" imgH="1335024" progId="MS_ClipArt_Gallery.2">
                <p:embed/>
              </p:oleObj>
            </a:graphicData>
          </a:graphic>
        </p:graphicFrame>
        <p:graphicFrame>
          <p:nvGraphicFramePr>
            <p:cNvPr id="2057" name="Object 14"/>
            <p:cNvGraphicFramePr>
              <a:graphicFrameLocks noChangeAspect="1"/>
            </p:cNvGraphicFramePr>
            <p:nvPr/>
          </p:nvGraphicFramePr>
          <p:xfrm>
            <a:off x="0" y="3648"/>
            <a:ext cx="915" cy="672"/>
          </p:xfrm>
          <a:graphic>
            <a:graphicData uri="http://schemas.openxmlformats.org/presentationml/2006/ole">
              <p:oleObj spid="_x0000_s2057" name="Clip" r:id="rId10" imgW="1060704" imgH="1335024" progId="MS_ClipArt_Gallery.2">
                <p:embed/>
              </p:oleObj>
            </a:graphicData>
          </a:graphic>
        </p:graphicFrame>
        <p:graphicFrame>
          <p:nvGraphicFramePr>
            <p:cNvPr id="2058" name="Object 15"/>
            <p:cNvGraphicFramePr>
              <a:graphicFrameLocks noChangeAspect="1"/>
            </p:cNvGraphicFramePr>
            <p:nvPr/>
          </p:nvGraphicFramePr>
          <p:xfrm>
            <a:off x="480" y="3696"/>
            <a:ext cx="915" cy="624"/>
          </p:xfrm>
          <a:graphic>
            <a:graphicData uri="http://schemas.openxmlformats.org/presentationml/2006/ole">
              <p:oleObj spid="_x0000_s2058" name="Clip" r:id="rId11" imgW="1060704" imgH="1335024" progId="MS_ClipArt_Gallery.2">
                <p:embed/>
              </p:oleObj>
            </a:graphicData>
          </a:graphic>
        </p:graphicFrame>
      </p:grp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2895600" y="8382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</a:t>
            </a: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: </a:t>
            </a:r>
            <a:r>
              <a:rPr lang="en-US" sz="2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Chính</a:t>
            </a: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tả</a:t>
            </a:r>
            <a:endParaRPr 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743200" y="1752600"/>
            <a:ext cx="419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</a:t>
            </a:r>
            <a:r>
              <a:rPr lang="en-US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Kéo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co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Tổng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hợp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lỗi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TIEU HOC LONG TRI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5800" y="1905000"/>
            <a:ext cx="6137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i="1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Bài2</a:t>
            </a:r>
            <a:r>
              <a:rPr lang="en-US" sz="2800" b="1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và viết các từ ngữ :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-838200" y="2057400"/>
            <a:ext cx="99822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defRPr/>
            </a:pPr>
            <a:endParaRPr lang="en-US" sz="2800" b="1" i="1" u="sng">
              <a:solidFill>
                <a:srgbClr val="99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i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a/  Chứa tiếng có âm đầu là r, d hoặc gi ,có nghĩa như sau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chơi quay dây qua đầu, mỗi lần dây chạm đất thì nhảy lên cho dây luồn qua dưới chân.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 nghệ thuật sân khấu biểu diễn bằng cách điều khiển các hình mẫu giống như người, vật.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Phát bóng sang phía đối thủ để mở đầu hiệp đấu hoặc lượt đấu.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2819400" y="990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 : Chính tả</a:t>
            </a:r>
          </a:p>
        </p:txBody>
      </p:sp>
      <p:pic>
        <p:nvPicPr>
          <p:cNvPr id="11270" name="Picture 40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638800"/>
            <a:ext cx="16081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1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638800"/>
            <a:ext cx="16081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2667000" y="1371600"/>
            <a:ext cx="4191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Bài: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Kéo co</a:t>
            </a:r>
          </a:p>
          <a:p>
            <a:pPr algn="l" eaLnBrk="1" hangingPunct="1">
              <a:spcBef>
                <a:spcPct val="50000"/>
              </a:spcBef>
              <a:defRPr/>
            </a:pPr>
            <a:endParaRPr lang="en-US" sz="40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1273" name="Picture 44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638800"/>
            <a:ext cx="16081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5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-304800"/>
            <a:ext cx="160813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6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304800"/>
            <a:ext cx="16081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47" descr="pretty_flower_yellow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8263" y="-152400"/>
            <a:ext cx="160813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29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486</TotalTime>
  <Words>465</Words>
  <Application>Microsoft Office PowerPoint</Application>
  <PresentationFormat>On-screen Show (4:3)</PresentationFormat>
  <Paragraphs>63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Verdana</vt:lpstr>
      <vt:lpstr>Times New Roman</vt:lpstr>
      <vt:lpstr>Balloons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khuong </dc:creator>
  <cp:lastModifiedBy>CSTeam</cp:lastModifiedBy>
  <cp:revision>281</cp:revision>
  <dcterms:created xsi:type="dcterms:W3CDTF">2009-11-15T04:30:23Z</dcterms:created>
  <dcterms:modified xsi:type="dcterms:W3CDTF">2016-06-30T01:44:30Z</dcterms:modified>
</cp:coreProperties>
</file>